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57" r:id="rId4"/>
    <p:sldId id="258" r:id="rId5"/>
    <p:sldId id="259" r:id="rId6"/>
    <p:sldId id="266" r:id="rId7"/>
    <p:sldId id="267" r:id="rId8"/>
    <p:sldId id="261" r:id="rId9"/>
    <p:sldId id="262" r:id="rId10"/>
    <p:sldId id="268" r:id="rId11"/>
    <p:sldId id="271" r:id="rId12"/>
    <p:sldId id="263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sa Pollacia" userId="e1d15512-2a95-4d4e-8d89-f35f28444f59" providerId="ADAL" clId="{F3E8C383-06FC-4497-AEC7-5CCE56F81019}"/>
    <pc:docChg chg="custSel modSld">
      <pc:chgData name="Lissa Pollacia" userId="e1d15512-2a95-4d4e-8d89-f35f28444f59" providerId="ADAL" clId="{F3E8C383-06FC-4497-AEC7-5CCE56F81019}" dt="2023-02-06T19:31:10.648" v="88" actId="27636"/>
      <pc:docMkLst>
        <pc:docMk/>
      </pc:docMkLst>
      <pc:sldChg chg="modSp">
        <pc:chgData name="Lissa Pollacia" userId="e1d15512-2a95-4d4e-8d89-f35f28444f59" providerId="ADAL" clId="{F3E8C383-06FC-4497-AEC7-5CCE56F81019}" dt="2023-02-06T19:31:10.648" v="88" actId="27636"/>
        <pc:sldMkLst>
          <pc:docMk/>
          <pc:sldMk cId="0" sldId="263"/>
        </pc:sldMkLst>
        <pc:spChg chg="mod">
          <ac:chgData name="Lissa Pollacia" userId="e1d15512-2a95-4d4e-8d89-f35f28444f59" providerId="ADAL" clId="{F3E8C383-06FC-4497-AEC7-5CCE56F81019}" dt="2023-02-06T19:31:10.648" v="88" actId="27636"/>
          <ac:spMkLst>
            <pc:docMk/>
            <pc:sldMk cId="0" sldId="263"/>
            <ac:spMk id="2150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5D63A-ED28-4610-9F83-5D325F17F31D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E4E9E-BBFC-452D-881E-D7EB548AD9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6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BC65E-2231-4603-AB62-1A7C452089A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63A5B-DAFF-4C6F-AE84-3BB9CBD57405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3857-79FD-42B7-8D6E-8AEF90714B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handle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Many-to-many relationships</a:t>
            </a:r>
          </a:p>
          <a:p>
            <a:r>
              <a:rPr lang="en-US" dirty="0"/>
              <a:t>(and also 1-1 relationships)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76200" y="838200"/>
            <a:ext cx="2209800" cy="228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latin typeface="Tahoma" pitchFamily="34" charset="0"/>
              </a:rPr>
              <a:t>DOCTOR</a:t>
            </a:r>
          </a:p>
          <a:p>
            <a:pPr algn="ctr"/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Doc_ID</a:t>
            </a:r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Doc_Name</a:t>
            </a:r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Doc_specialty</a:t>
            </a:r>
            <a:endParaRPr lang="en-US" b="1" dirty="0">
              <a:latin typeface="Tahoma" pitchFamily="34" charset="0"/>
            </a:endParaRPr>
          </a:p>
        </p:txBody>
      </p:sp>
      <p:sp>
        <p:nvSpPr>
          <p:cNvPr id="20484" name="Rectangle 8"/>
          <p:cNvSpPr>
            <a:spLocks noChangeArrowheads="1"/>
          </p:cNvSpPr>
          <p:nvPr/>
        </p:nvSpPr>
        <p:spPr bwMode="auto">
          <a:xfrm>
            <a:off x="6781800" y="304800"/>
            <a:ext cx="1828800" cy="281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  <a:p>
            <a:pPr algn="ctr"/>
            <a:endParaRPr lang="en-US" b="1">
              <a:latin typeface="Tahoma" pitchFamily="34" charset="0"/>
            </a:endParaRPr>
          </a:p>
          <a:p>
            <a:pPr algn="ctr"/>
            <a:r>
              <a:rPr lang="en-US" b="1">
                <a:latin typeface="Tahoma" pitchFamily="34" charset="0"/>
              </a:rPr>
              <a:t>Pat_ID</a:t>
            </a:r>
          </a:p>
          <a:p>
            <a:pPr algn="ctr"/>
            <a:r>
              <a:rPr lang="en-US" b="1">
                <a:latin typeface="Tahoma" pitchFamily="34" charset="0"/>
              </a:rPr>
              <a:t>Pat_Name</a:t>
            </a:r>
          </a:p>
          <a:p>
            <a:pPr algn="ctr"/>
            <a:r>
              <a:rPr lang="en-US" b="1">
                <a:latin typeface="Tahoma" pitchFamily="34" charset="0"/>
              </a:rPr>
              <a:t>Pat_addr</a:t>
            </a:r>
          </a:p>
          <a:p>
            <a:pPr algn="ctr"/>
            <a:r>
              <a:rPr lang="en-US" b="1">
                <a:latin typeface="Tahoma" pitchFamily="34" charset="0"/>
              </a:rPr>
              <a:t>Pat_age</a:t>
            </a:r>
          </a:p>
        </p:txBody>
      </p:sp>
      <p:sp>
        <p:nvSpPr>
          <p:cNvPr id="20485" name="Rectangle 22"/>
          <p:cNvSpPr>
            <a:spLocks noChangeArrowheads="1"/>
          </p:cNvSpPr>
          <p:nvPr/>
        </p:nvSpPr>
        <p:spPr bwMode="auto">
          <a:xfrm>
            <a:off x="3581400" y="533400"/>
            <a:ext cx="1676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25"/>
          <p:cNvSpPr>
            <a:spLocks noChangeShapeType="1"/>
          </p:cNvSpPr>
          <p:nvPr/>
        </p:nvSpPr>
        <p:spPr bwMode="auto">
          <a:xfrm>
            <a:off x="2286000" y="106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87" name="AutoShape 26"/>
          <p:cNvSpPr>
            <a:spLocks noChangeArrowheads="1"/>
          </p:cNvSpPr>
          <p:nvPr/>
        </p:nvSpPr>
        <p:spPr bwMode="auto">
          <a:xfrm>
            <a:off x="3733800" y="533400"/>
            <a:ext cx="1371600" cy="990600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Doctor-</a:t>
            </a:r>
          </a:p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</p:txBody>
      </p:sp>
      <p:sp>
        <p:nvSpPr>
          <p:cNvPr id="20488" name="Line 27"/>
          <p:cNvSpPr>
            <a:spLocks noChangeShapeType="1"/>
          </p:cNvSpPr>
          <p:nvPr/>
        </p:nvSpPr>
        <p:spPr bwMode="auto">
          <a:xfrm>
            <a:off x="5105400" y="1066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89" name="Line 28"/>
          <p:cNvSpPr>
            <a:spLocks noChangeShapeType="1"/>
          </p:cNvSpPr>
          <p:nvPr/>
        </p:nvSpPr>
        <p:spPr bwMode="auto">
          <a:xfrm rot="10800000" flipH="1" flipV="1">
            <a:off x="5257800" y="914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0" name="Line 29"/>
          <p:cNvSpPr>
            <a:spLocks noChangeShapeType="1"/>
          </p:cNvSpPr>
          <p:nvPr/>
        </p:nvSpPr>
        <p:spPr bwMode="auto">
          <a:xfrm rot="10800000" flipH="1">
            <a:off x="5257800" y="1066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1" name="Oval 30"/>
          <p:cNvSpPr>
            <a:spLocks noChangeArrowheads="1"/>
          </p:cNvSpPr>
          <p:nvPr/>
        </p:nvSpPr>
        <p:spPr bwMode="auto">
          <a:xfrm>
            <a:off x="3200400" y="914400"/>
            <a:ext cx="152400" cy="3048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20492" name="Line 31"/>
          <p:cNvSpPr>
            <a:spLocks noChangeShapeType="1"/>
          </p:cNvSpPr>
          <p:nvPr/>
        </p:nvSpPr>
        <p:spPr bwMode="auto">
          <a:xfrm flipV="1">
            <a:off x="3429000" y="914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3" name="Line 32"/>
          <p:cNvSpPr>
            <a:spLocks noChangeShapeType="1"/>
          </p:cNvSpPr>
          <p:nvPr/>
        </p:nvSpPr>
        <p:spPr bwMode="auto">
          <a:xfrm>
            <a:off x="3352800" y="1066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4" name="Line 33"/>
          <p:cNvSpPr>
            <a:spLocks noChangeShapeType="1"/>
          </p:cNvSpPr>
          <p:nvPr/>
        </p:nvSpPr>
        <p:spPr bwMode="auto">
          <a:xfrm>
            <a:off x="5562600" y="91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Line 34"/>
          <p:cNvSpPr>
            <a:spLocks noChangeShapeType="1"/>
          </p:cNvSpPr>
          <p:nvPr/>
        </p:nvSpPr>
        <p:spPr bwMode="auto">
          <a:xfrm>
            <a:off x="2438400" y="91439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Line 35"/>
          <p:cNvSpPr>
            <a:spLocks noChangeShapeType="1"/>
          </p:cNvSpPr>
          <p:nvPr/>
        </p:nvSpPr>
        <p:spPr bwMode="auto">
          <a:xfrm>
            <a:off x="2590800" y="91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Line 36"/>
          <p:cNvSpPr>
            <a:spLocks noChangeShapeType="1"/>
          </p:cNvSpPr>
          <p:nvPr/>
        </p:nvSpPr>
        <p:spPr bwMode="auto">
          <a:xfrm>
            <a:off x="6324600" y="91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37"/>
          <p:cNvSpPr>
            <a:spLocks noChangeShapeType="1"/>
          </p:cNvSpPr>
          <p:nvPr/>
        </p:nvSpPr>
        <p:spPr bwMode="auto">
          <a:xfrm>
            <a:off x="6477000" y="914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Text Box 38"/>
          <p:cNvSpPr txBox="1">
            <a:spLocks noChangeArrowheads="1"/>
          </p:cNvSpPr>
          <p:nvPr/>
        </p:nvSpPr>
        <p:spPr bwMode="auto">
          <a:xfrm>
            <a:off x="2209800" y="4572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Treats</a:t>
            </a:r>
          </a:p>
        </p:txBody>
      </p:sp>
      <p:sp>
        <p:nvSpPr>
          <p:cNvPr id="20500" name="Text Box 39"/>
          <p:cNvSpPr txBox="1">
            <a:spLocks noChangeArrowheads="1"/>
          </p:cNvSpPr>
          <p:nvPr/>
        </p:nvSpPr>
        <p:spPr bwMode="auto">
          <a:xfrm>
            <a:off x="5414962" y="1295400"/>
            <a:ext cx="1824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Tahoma" pitchFamily="34" charset="0"/>
              </a:rPr>
              <a:t>Treated by</a:t>
            </a:r>
          </a:p>
        </p:txBody>
      </p:sp>
      <p:sp>
        <p:nvSpPr>
          <p:cNvPr id="20501" name="Line 40"/>
          <p:cNvSpPr>
            <a:spLocks noChangeShapeType="1"/>
          </p:cNvSpPr>
          <p:nvPr/>
        </p:nvSpPr>
        <p:spPr bwMode="auto">
          <a:xfrm>
            <a:off x="76200" y="1700645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Line 41"/>
          <p:cNvSpPr>
            <a:spLocks noChangeShapeType="1"/>
          </p:cNvSpPr>
          <p:nvPr/>
        </p:nvSpPr>
        <p:spPr bwMode="auto">
          <a:xfrm>
            <a:off x="6781800" y="12954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3" name="Group 2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323702"/>
              </p:ext>
            </p:extLst>
          </p:nvPr>
        </p:nvGraphicFramePr>
        <p:xfrm>
          <a:off x="0" y="3276600"/>
          <a:ext cx="3390395" cy="1664970"/>
        </p:xfrm>
        <a:graphic>
          <a:graphicData uri="http://schemas.openxmlformats.org/drawingml/2006/table">
            <a:tbl>
              <a:tblPr/>
              <a:tblGrid>
                <a:gridCol w="904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DocID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DocName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Specialty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Joseph Fixit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heart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Sewitup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orthopedic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 Quack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internist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5" name="Group 2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711194"/>
              </p:ext>
            </p:extLst>
          </p:nvPr>
        </p:nvGraphicFramePr>
        <p:xfrm>
          <a:off x="3733800" y="1981200"/>
          <a:ext cx="1600200" cy="3287267"/>
        </p:xfrm>
        <a:graphic>
          <a:graphicData uri="http://schemas.openxmlformats.org/drawingml/2006/table">
            <a:tbl>
              <a:tblPr/>
              <a:tblGrid>
                <a:gridCol w="710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6" name="Group 2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932231"/>
              </p:ext>
            </p:extLst>
          </p:nvPr>
        </p:nvGraphicFramePr>
        <p:xfrm>
          <a:off x="5638800" y="3352800"/>
          <a:ext cx="3200400" cy="2198053"/>
        </p:xfrm>
        <a:graphic>
          <a:graphicData uri="http://schemas.openxmlformats.org/drawingml/2006/table">
            <a:tbl>
              <a:tblPr/>
              <a:tblGrid>
                <a:gridCol w="725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PatName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Addr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Age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George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Harry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76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Sophie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Lamisha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663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 (type </a:t>
            </a:r>
            <a:r>
              <a:rPr lang="en-US"/>
              <a:t>into Word)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DOCTOR ( </a:t>
            </a:r>
            <a:r>
              <a:rPr lang="en-US" u="sng" dirty="0" err="1"/>
              <a:t>Doc_ID</a:t>
            </a:r>
            <a:r>
              <a:rPr lang="en-US" dirty="0"/>
              <a:t>, </a:t>
            </a:r>
            <a:r>
              <a:rPr lang="en-US" dirty="0" err="1"/>
              <a:t>Doc_Name</a:t>
            </a:r>
            <a:r>
              <a:rPr lang="en-US" dirty="0"/>
              <a:t>, </a:t>
            </a:r>
            <a:r>
              <a:rPr lang="en-US" dirty="0" err="1"/>
              <a:t>Doc_Specialty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PATIENT(</a:t>
            </a:r>
            <a:r>
              <a:rPr lang="en-US" u="sng" dirty="0" err="1"/>
              <a:t>Pat_ID</a:t>
            </a:r>
            <a:r>
              <a:rPr lang="en-US" dirty="0"/>
              <a:t>, </a:t>
            </a:r>
            <a:r>
              <a:rPr lang="en-US" dirty="0" err="1"/>
              <a:t>Pat_Name</a:t>
            </a:r>
            <a:r>
              <a:rPr lang="en-US" dirty="0"/>
              <a:t>, </a:t>
            </a:r>
            <a:r>
              <a:rPr lang="en-US" dirty="0" err="1"/>
              <a:t>Pat_address</a:t>
            </a:r>
            <a:r>
              <a:rPr lang="en-US" dirty="0"/>
              <a:t>, </a:t>
            </a:r>
            <a:r>
              <a:rPr lang="en-US" dirty="0" err="1"/>
              <a:t>Pat_Age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DOCTOR-PATIENT(</a:t>
            </a:r>
            <a:r>
              <a:rPr lang="en-US" u="sng" dirty="0" err="1"/>
              <a:t>Doc_ID</a:t>
            </a:r>
            <a:r>
              <a:rPr lang="en-US" dirty="0"/>
              <a:t>, </a:t>
            </a:r>
            <a:r>
              <a:rPr lang="en-US" u="sng" dirty="0" err="1"/>
              <a:t>Pat_ID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	FK  </a:t>
            </a:r>
            <a:r>
              <a:rPr lang="en-US" dirty="0" err="1"/>
              <a:t>Doc_ID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DOCTOR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FK </a:t>
            </a:r>
            <a:r>
              <a:rPr lang="en-US" dirty="0" err="1">
                <a:sym typeface="Wingdings" panose="05000000000000000000" pitchFamily="2" charset="2"/>
              </a:rPr>
              <a:t>Pat_ID</a:t>
            </a:r>
            <a:r>
              <a:rPr lang="en-US" dirty="0">
                <a:sym typeface="Wingdings" panose="05000000000000000000" pitchFamily="2" charset="2"/>
              </a:rPr>
              <a:t> 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75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Another example: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/>
              <a:t>Students take many classes; and each class has many students.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>
              <a:buNone/>
            </a:pPr>
            <a:endParaRPr lang="en-US" dirty="0"/>
          </a:p>
          <a:p>
            <a:pPr eaLnBrk="1" hangingPunct="1"/>
            <a:r>
              <a:rPr lang="en-US" dirty="0"/>
              <a:t>Group project:  Re-do the ERD to show the associative entity STUDENT-CLASS and the schema for 3 </a:t>
            </a:r>
            <a:r>
              <a:rPr lang="en-US"/>
              <a:t>tables.</a:t>
            </a:r>
          </a:p>
          <a:p>
            <a:pPr eaLnBrk="1" hangingPunct="1"/>
            <a:r>
              <a:rPr lang="en-US"/>
              <a:t>STUDENT(  </a:t>
            </a:r>
            <a:r>
              <a:rPr lang="en-US" u="sng"/>
              <a:t>StudentID</a:t>
            </a:r>
            <a:r>
              <a:rPr lang="en-US"/>
              <a:t>, first and last name)</a:t>
            </a:r>
          </a:p>
          <a:p>
            <a:pPr eaLnBrk="1" hangingPunct="1"/>
            <a:r>
              <a:rPr lang="en-US"/>
              <a:t>CLASS(</a:t>
            </a:r>
            <a:r>
              <a:rPr lang="en-US" u="sng"/>
              <a:t>CRN</a:t>
            </a:r>
            <a:r>
              <a:rPr lang="en-US"/>
              <a:t>, Classname, Term) </a:t>
            </a:r>
            <a:endParaRPr lang="en-US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143000" y="3048000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STUDENT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248400" y="3090863"/>
            <a:ext cx="1828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CLASS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971800" y="3548063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V="1">
            <a:off x="6019800" y="33956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6019800" y="35480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5791200" y="3395663"/>
            <a:ext cx="152400" cy="3048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971800" y="3319463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2971800" y="35480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971800" y="2971800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takes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495800" y="3733800"/>
            <a:ext cx="157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Taken by</a:t>
            </a: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3200400" y="3352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One-to-one relationship	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1944687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400"/>
              <a:t>1-1 is a special case of 1-M</a:t>
            </a:r>
          </a:p>
          <a:p>
            <a:pPr eaLnBrk="1" hangingPunct="1"/>
            <a:r>
              <a:rPr lang="en-US" altLang="en-US" sz="2400"/>
              <a:t>Pick one entity to be the “one” and the other will be the “many”</a:t>
            </a:r>
          </a:p>
          <a:p>
            <a:pPr eaLnBrk="1" hangingPunct="1"/>
            <a:r>
              <a:rPr lang="en-US" altLang="en-US" sz="2400"/>
              <a:t>Ask yourself:  is it more likely that in the future a club will have many advisors, or that an advisor will have many clubs?</a:t>
            </a:r>
          </a:p>
        </p:txBody>
      </p:sp>
      <p:grpSp>
        <p:nvGrpSpPr>
          <p:cNvPr id="47108" name="Group 1"/>
          <p:cNvGrpSpPr>
            <a:grpSpLocks/>
          </p:cNvGrpSpPr>
          <p:nvPr/>
        </p:nvGrpSpPr>
        <p:grpSpPr bwMode="auto">
          <a:xfrm>
            <a:off x="917575" y="4759325"/>
            <a:ext cx="7162800" cy="1228725"/>
            <a:chOff x="914400" y="4495800"/>
            <a:chExt cx="7162800" cy="1228130"/>
          </a:xfrm>
        </p:grpSpPr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914400" y="4572000"/>
              <a:ext cx="1828800" cy="838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latin typeface="Tahoma" panose="020B0604030504040204" pitchFamily="34" charset="0"/>
                </a:rPr>
                <a:t>CLUB</a:t>
              </a:r>
            </a:p>
          </p:txBody>
        </p:sp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6019800" y="4648200"/>
              <a:ext cx="2057400" cy="914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latin typeface="Tahoma" panose="020B0604030504040204" pitchFamily="34" charset="0"/>
                </a:rPr>
                <a:t>ADVISOR</a:t>
              </a:r>
            </a:p>
          </p:txBody>
        </p:sp>
        <p:sp>
          <p:nvSpPr>
            <p:cNvPr id="47111" name="Line 7"/>
            <p:cNvSpPr>
              <a:spLocks noChangeShapeType="1"/>
            </p:cNvSpPr>
            <p:nvPr/>
          </p:nvSpPr>
          <p:spPr bwMode="auto">
            <a:xfrm>
              <a:off x="2743200" y="510540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2" name="Line 9"/>
            <p:cNvSpPr>
              <a:spLocks noChangeShapeType="1"/>
            </p:cNvSpPr>
            <p:nvPr/>
          </p:nvSpPr>
          <p:spPr bwMode="auto">
            <a:xfrm>
              <a:off x="5029200" y="5105400"/>
              <a:ext cx="99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3" name="Oval 10"/>
            <p:cNvSpPr>
              <a:spLocks noChangeArrowheads="1"/>
            </p:cNvSpPr>
            <p:nvPr/>
          </p:nvSpPr>
          <p:spPr bwMode="auto">
            <a:xfrm>
              <a:off x="5562600" y="4953000"/>
              <a:ext cx="152400" cy="304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47114" name="Line 11"/>
            <p:cNvSpPr>
              <a:spLocks noChangeShapeType="1"/>
            </p:cNvSpPr>
            <p:nvPr/>
          </p:nvSpPr>
          <p:spPr bwMode="auto">
            <a:xfrm>
              <a:off x="2971800" y="49530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5" name="Line 13"/>
            <p:cNvSpPr>
              <a:spLocks noChangeShapeType="1"/>
            </p:cNvSpPr>
            <p:nvPr/>
          </p:nvSpPr>
          <p:spPr bwMode="auto">
            <a:xfrm>
              <a:off x="5867400" y="49530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7116" name="Text Box 14"/>
            <p:cNvSpPr txBox="1">
              <a:spLocks noChangeArrowheads="1"/>
            </p:cNvSpPr>
            <p:nvPr/>
          </p:nvSpPr>
          <p:spPr bwMode="auto">
            <a:xfrm>
              <a:off x="2667000" y="4495800"/>
              <a:ext cx="20265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latin typeface="Tahoma" panose="020B0604030504040204" pitchFamily="34" charset="0"/>
                </a:rPr>
                <a:t> advised_by</a:t>
              </a:r>
            </a:p>
          </p:txBody>
        </p:sp>
        <p:sp>
          <p:nvSpPr>
            <p:cNvPr id="47117" name="Text Box 15"/>
            <p:cNvSpPr txBox="1">
              <a:spLocks noChangeArrowheads="1"/>
            </p:cNvSpPr>
            <p:nvPr/>
          </p:nvSpPr>
          <p:spPr bwMode="auto">
            <a:xfrm>
              <a:off x="4693517" y="5262265"/>
              <a:ext cx="133402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latin typeface="Tahoma" panose="020B0604030504040204" pitchFamily="34" charset="0"/>
                </a:rPr>
                <a:t>advises</a:t>
              </a:r>
            </a:p>
          </p:txBody>
        </p:sp>
        <p:sp>
          <p:nvSpPr>
            <p:cNvPr id="47118" name="Oval 16"/>
            <p:cNvSpPr>
              <a:spLocks noChangeArrowheads="1"/>
            </p:cNvSpPr>
            <p:nvPr/>
          </p:nvSpPr>
          <p:spPr bwMode="auto">
            <a:xfrm>
              <a:off x="3048000" y="4953000"/>
              <a:ext cx="152400" cy="304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87908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  </a:t>
            </a:r>
          </a:p>
        </p:txBody>
      </p:sp>
      <p:sp>
        <p:nvSpPr>
          <p:cNvPr id="2570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457200"/>
            <a:ext cx="8153400" cy="4191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CLUB(</a:t>
            </a:r>
            <a:r>
              <a:rPr lang="en-US" altLang="en-US" u="sng"/>
              <a:t>ClubID</a:t>
            </a:r>
            <a:r>
              <a:rPr lang="en-US" altLang="en-US"/>
              <a:t>, ClubName)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ADVISOR( </a:t>
            </a:r>
            <a:r>
              <a:rPr lang="en-US" altLang="en-US" u="sng"/>
              <a:t>AdvisorID</a:t>
            </a:r>
            <a:r>
              <a:rPr lang="en-US" altLang="en-US"/>
              <a:t>, AdvisorName)</a:t>
            </a:r>
            <a:br>
              <a:rPr lang="en-US" altLang="en-US"/>
            </a:br>
            <a:r>
              <a:rPr lang="en-US" altLang="en-US"/>
              <a:t>	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CLUB(</a:t>
            </a:r>
            <a:r>
              <a:rPr lang="en-US" altLang="en-US" u="sng"/>
              <a:t>ClubID</a:t>
            </a:r>
            <a:r>
              <a:rPr lang="en-US" altLang="en-US"/>
              <a:t>, ClubName)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ADVISOR( </a:t>
            </a:r>
            <a:r>
              <a:rPr lang="en-US" altLang="en-US" u="sng"/>
              <a:t>AdvisorID</a:t>
            </a:r>
            <a:r>
              <a:rPr lang="en-US" altLang="en-US"/>
              <a:t>, AdvisorName, ClubID)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   FK ClubID </a:t>
            </a:r>
            <a:r>
              <a:rPr lang="en-US" altLang="en-US">
                <a:sym typeface="Wingdings" panose="05000000000000000000" pitchFamily="2" charset="2"/>
              </a:rPr>
              <a:t> CLUB</a:t>
            </a:r>
            <a:br>
              <a:rPr lang="en-US" altLang="en-US"/>
            </a:br>
            <a:endParaRPr lang="en-US" altLang="en-US"/>
          </a:p>
        </p:txBody>
      </p:sp>
      <p:sp>
        <p:nvSpPr>
          <p:cNvPr id="48132" name="AutoShape 1028"/>
          <p:cNvSpPr>
            <a:spLocks noChangeArrowheads="1"/>
          </p:cNvSpPr>
          <p:nvPr/>
        </p:nvSpPr>
        <p:spPr bwMode="auto">
          <a:xfrm>
            <a:off x="1600200" y="1600200"/>
            <a:ext cx="304800" cy="838200"/>
          </a:xfrm>
          <a:prstGeom prst="downArrow">
            <a:avLst>
              <a:gd name="adj1" fmla="val 50000"/>
              <a:gd name="adj2" fmla="val 68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48133" name="TextBox 1"/>
          <p:cNvSpPr txBox="1">
            <a:spLocks noChangeArrowheads="1"/>
          </p:cNvSpPr>
          <p:nvPr/>
        </p:nvSpPr>
        <p:spPr bwMode="auto">
          <a:xfrm>
            <a:off x="1219200" y="4520641"/>
            <a:ext cx="64976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ahoma" panose="020B0604030504040204" pitchFamily="34" charset="0"/>
              </a:rPr>
              <a:t>It could be done the other way, with ADVISOR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ahoma" panose="020B0604030504040204" pitchFamily="34" charset="0"/>
              </a:rPr>
              <a:t>as the parent.  But don’t do both!</a:t>
            </a:r>
          </a:p>
        </p:txBody>
      </p:sp>
      <p:sp>
        <p:nvSpPr>
          <p:cNvPr id="48134" name="Rounded Rectangle 2"/>
          <p:cNvSpPr>
            <a:spLocks noChangeArrowheads="1"/>
          </p:cNvSpPr>
          <p:nvPr/>
        </p:nvSpPr>
        <p:spPr bwMode="auto">
          <a:xfrm>
            <a:off x="2133600" y="1571065"/>
            <a:ext cx="5181600" cy="952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ahoma" panose="020B0604030504040204" pitchFamily="34" charset="0"/>
              </a:rPr>
              <a:t>We believe that in the future, it’s probably more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ahoma" panose="020B0604030504040204" pitchFamily="34" charset="0"/>
              </a:rPr>
              <a:t>likely that a club will have many advisors, so we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ahoma" panose="020B0604030504040204" pitchFamily="34" charset="0"/>
              </a:rPr>
              <a:t>treat CLUB as the parent</a:t>
            </a:r>
          </a:p>
        </p:txBody>
      </p:sp>
    </p:spTree>
    <p:extLst>
      <p:ext uri="{BB962C8B-B14F-4D97-AF65-F5344CB8AC3E}">
        <p14:creationId xmlns:p14="http://schemas.microsoft.com/office/powerpoint/2010/main" val="6640821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19167"/>
          <a:stretch>
            <a:fillRect/>
          </a:stretch>
        </p:blipFill>
        <p:spPr bwMode="auto">
          <a:xfrm>
            <a:off x="1219200" y="1143000"/>
            <a:ext cx="7391400" cy="254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828800" y="365125"/>
            <a:ext cx="43053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000" b="1">
                <a:latin typeface="Arial" charset="0"/>
              </a:rPr>
              <a:t>Composite entity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3429000" y="1676400"/>
            <a:ext cx="13716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3429000" y="1652587"/>
            <a:ext cx="1371600" cy="8382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1066800" y="3657600"/>
            <a:ext cx="6781800" cy="175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u="sng"/>
              <a:t>Associative Entity</a:t>
            </a:r>
            <a:r>
              <a:rPr lang="en-US" b="1"/>
              <a:t> (Composite entity):</a:t>
            </a:r>
          </a:p>
          <a:p>
            <a:pPr>
              <a:buFontTx/>
              <a:buChar char="•"/>
            </a:pPr>
            <a:r>
              <a:rPr lang="en-US"/>
              <a:t> Used to implement a many-to-many relationship</a:t>
            </a:r>
          </a:p>
          <a:p>
            <a:pPr>
              <a:buFontTx/>
              <a:buChar char="•"/>
            </a:pPr>
            <a:r>
              <a:rPr lang="en-US"/>
              <a:t> Can have additional attributes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/>
              <a:t>Draw the E-R Diagram that best represents this application: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 hospital has many doctors who treat many patients.  A doctor may treat several patients, or may not have any patients, such as an administrative doctor.  A patient always has one doctor, but may be treated by a team of doctors.  A doctor has an ID, Name, and specialty.  A patient has a Patient number, Name, Address and age.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/>
              <a:t>Underline the nouns—these may be entities in the ERD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 </a:t>
            </a:r>
            <a:r>
              <a:rPr lang="en-US" u="sng">
                <a:solidFill>
                  <a:srgbClr val="0000FF"/>
                </a:solidFill>
              </a:rPr>
              <a:t>hospital</a:t>
            </a:r>
            <a:r>
              <a:rPr lang="en-US"/>
              <a:t> has many </a:t>
            </a:r>
            <a:r>
              <a:rPr lang="en-US" u="sng">
                <a:solidFill>
                  <a:srgbClr val="0000FF"/>
                </a:solidFill>
              </a:rPr>
              <a:t>doctors</a:t>
            </a:r>
            <a:r>
              <a:rPr lang="en-US"/>
              <a:t> who treat many </a:t>
            </a:r>
            <a:r>
              <a:rPr lang="en-US" u="sng">
                <a:solidFill>
                  <a:srgbClr val="0000FF"/>
                </a:solidFill>
              </a:rPr>
              <a:t>patients</a:t>
            </a:r>
            <a:r>
              <a:rPr lang="en-US"/>
              <a:t>.  A doctor may treat … 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28600" y="3505200"/>
            <a:ext cx="8610600" cy="1936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To decide if a noun will become an entity, ask yourself </a:t>
            </a:r>
          </a:p>
          <a:p>
            <a:r>
              <a:rPr lang="en-US"/>
              <a:t>this question:  </a:t>
            </a:r>
            <a:r>
              <a:rPr lang="en-US" b="1" i="1">
                <a:solidFill>
                  <a:srgbClr val="0000FF"/>
                </a:solidFill>
              </a:rPr>
              <a:t>Is there more than one of them?</a:t>
            </a:r>
          </a:p>
          <a:p>
            <a:r>
              <a:rPr lang="en-US"/>
              <a:t>Hospital:  No there is just one (so it does NOT become an entity)</a:t>
            </a:r>
          </a:p>
          <a:p>
            <a:r>
              <a:rPr lang="en-US"/>
              <a:t>Doctor – YES</a:t>
            </a:r>
          </a:p>
          <a:p>
            <a:r>
              <a:rPr lang="en-US"/>
              <a:t>Patient – YES (so these become entities)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/>
              <a:t>The relationship is many-to-many (M-M):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066800" y="2667000"/>
            <a:ext cx="6934200" cy="1219200"/>
            <a:chOff x="672" y="1920"/>
            <a:chExt cx="4368" cy="768"/>
          </a:xfrm>
        </p:grpSpPr>
        <p:sp>
          <p:nvSpPr>
            <p:cNvPr id="17414" name="Rectangle 5"/>
            <p:cNvSpPr>
              <a:spLocks noChangeArrowheads="1"/>
            </p:cNvSpPr>
            <p:nvPr/>
          </p:nvSpPr>
          <p:spPr bwMode="auto">
            <a:xfrm>
              <a:off x="672" y="1968"/>
              <a:ext cx="1152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latin typeface="Tahoma" pitchFamily="34" charset="0"/>
                </a:rPr>
                <a:t>DOCTOR</a:t>
              </a:r>
            </a:p>
          </p:txBody>
        </p:sp>
        <p:sp>
          <p:nvSpPr>
            <p:cNvPr id="17415" name="Rectangle 6"/>
            <p:cNvSpPr>
              <a:spLocks noChangeArrowheads="1"/>
            </p:cNvSpPr>
            <p:nvPr/>
          </p:nvSpPr>
          <p:spPr bwMode="auto">
            <a:xfrm>
              <a:off x="3888" y="1995"/>
              <a:ext cx="1152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>
                  <a:latin typeface="Tahoma" pitchFamily="34" charset="0"/>
                </a:rPr>
                <a:t>PATIENT</a:t>
              </a:r>
            </a:p>
          </p:txBody>
        </p:sp>
        <p:sp>
          <p:nvSpPr>
            <p:cNvPr id="17416" name="Line 7"/>
            <p:cNvSpPr>
              <a:spLocks noChangeShapeType="1"/>
            </p:cNvSpPr>
            <p:nvPr/>
          </p:nvSpPr>
          <p:spPr bwMode="auto">
            <a:xfrm>
              <a:off x="1824" y="2283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17" name="Line 8"/>
            <p:cNvSpPr>
              <a:spLocks noChangeShapeType="1"/>
            </p:cNvSpPr>
            <p:nvPr/>
          </p:nvSpPr>
          <p:spPr bwMode="auto">
            <a:xfrm flipV="1">
              <a:off x="3744" y="2187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18" name="Line 9"/>
            <p:cNvSpPr>
              <a:spLocks noChangeShapeType="1"/>
            </p:cNvSpPr>
            <p:nvPr/>
          </p:nvSpPr>
          <p:spPr bwMode="auto">
            <a:xfrm>
              <a:off x="3744" y="2283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19" name="Oval 10"/>
            <p:cNvSpPr>
              <a:spLocks noChangeArrowheads="1"/>
            </p:cNvSpPr>
            <p:nvPr/>
          </p:nvSpPr>
          <p:spPr bwMode="auto">
            <a:xfrm>
              <a:off x="3600" y="2187"/>
              <a:ext cx="96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Tahoma" pitchFamily="34" charset="0"/>
              </a:endParaRPr>
            </a:p>
          </p:txBody>
        </p:sp>
        <p:sp>
          <p:nvSpPr>
            <p:cNvPr id="17420" name="Line 12"/>
            <p:cNvSpPr>
              <a:spLocks noChangeShapeType="1"/>
            </p:cNvSpPr>
            <p:nvPr/>
          </p:nvSpPr>
          <p:spPr bwMode="auto">
            <a:xfrm>
              <a:off x="1824" y="2139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21" name="Line 13"/>
            <p:cNvSpPr>
              <a:spLocks noChangeShapeType="1"/>
            </p:cNvSpPr>
            <p:nvPr/>
          </p:nvSpPr>
          <p:spPr bwMode="auto">
            <a:xfrm flipH="1">
              <a:off x="1824" y="2283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1824" y="1920"/>
              <a:ext cx="7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ahoma" pitchFamily="34" charset="0"/>
                </a:rPr>
                <a:t>Treats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2784" y="2400"/>
              <a:ext cx="11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Tahoma" pitchFamily="34" charset="0"/>
                </a:rPr>
                <a:t>Treated by</a:t>
              </a:r>
            </a:p>
          </p:txBody>
        </p:sp>
      </p:grpSp>
      <p:sp>
        <p:nvSpPr>
          <p:cNvPr id="17412" name="Line 16"/>
          <p:cNvSpPr>
            <a:spLocks noChangeShapeType="1"/>
          </p:cNvSpPr>
          <p:nvPr/>
        </p:nvSpPr>
        <p:spPr bwMode="auto">
          <a:xfrm>
            <a:off x="5181600" y="3243263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18"/>
          <p:cNvSpPr>
            <a:spLocks noChangeShapeType="1"/>
          </p:cNvSpPr>
          <p:nvPr/>
        </p:nvSpPr>
        <p:spPr bwMode="auto">
          <a:xfrm>
            <a:off x="32004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996" name="Group 276"/>
          <p:cNvGraphicFramePr>
            <a:graphicFrameLocks noGrp="1"/>
          </p:cNvGraphicFramePr>
          <p:nvPr/>
        </p:nvGraphicFramePr>
        <p:xfrm>
          <a:off x="838200" y="1752600"/>
          <a:ext cx="3429000" cy="1877696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DocID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DocName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Specialty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Joseph Fixit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heart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Sue Sewitup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orthopedic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 Quack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internist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004" name="Group 284"/>
          <p:cNvGraphicFramePr>
            <a:graphicFrameLocks noGrp="1"/>
          </p:cNvGraphicFramePr>
          <p:nvPr/>
        </p:nvGraphicFramePr>
        <p:xfrm>
          <a:off x="5105400" y="1524000"/>
          <a:ext cx="3200400" cy="2198053"/>
        </p:xfrm>
        <a:graphic>
          <a:graphicData uri="http://schemas.openxmlformats.org/drawingml/2006/table">
            <a:tbl>
              <a:tblPr/>
              <a:tblGrid>
                <a:gridCol w="725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PatName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Addr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Age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George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Harry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76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Sophie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Lamisha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493" name="Text Box 248"/>
          <p:cNvSpPr txBox="1">
            <a:spLocks noChangeArrowheads="1"/>
          </p:cNvSpPr>
          <p:nvPr/>
        </p:nvSpPr>
        <p:spPr bwMode="auto">
          <a:xfrm>
            <a:off x="2209800" y="4114800"/>
            <a:ext cx="3657600" cy="15696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Suppose that </a:t>
            </a:r>
          </a:p>
          <a:p>
            <a:r>
              <a:rPr lang="en-US" sz="2400" dirty="0"/>
              <a:t>D1 treats P2 and P3</a:t>
            </a:r>
          </a:p>
          <a:p>
            <a:r>
              <a:rPr lang="en-US" sz="2400" dirty="0"/>
              <a:t>D2 treats P1, P3, and P5</a:t>
            </a:r>
          </a:p>
          <a:p>
            <a:r>
              <a:rPr lang="en-US" sz="2400" dirty="0"/>
              <a:t>D3 treats P2, P4, and P5</a:t>
            </a:r>
          </a:p>
        </p:txBody>
      </p:sp>
      <p:sp>
        <p:nvSpPr>
          <p:cNvPr id="18494" name="Text Box 285"/>
          <p:cNvSpPr txBox="1">
            <a:spLocks noChangeArrowheads="1"/>
          </p:cNvSpPr>
          <p:nvPr/>
        </p:nvSpPr>
        <p:spPr bwMode="auto">
          <a:xfrm>
            <a:off x="0" y="914400"/>
            <a:ext cx="4973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Here is some sample data: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8"/>
          <p:cNvSpPr txBox="1">
            <a:spLocks noChangeArrowheads="1"/>
          </p:cNvSpPr>
          <p:nvPr/>
        </p:nvSpPr>
        <p:spPr bwMode="auto">
          <a:xfrm>
            <a:off x="990600" y="457200"/>
            <a:ext cx="3657600" cy="12003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D1 treats P2 and P3</a:t>
            </a:r>
          </a:p>
          <a:p>
            <a:r>
              <a:rPr lang="en-US" sz="2400" dirty="0"/>
              <a:t>D2 treats P1, P3, and P5</a:t>
            </a:r>
          </a:p>
          <a:p>
            <a:r>
              <a:rPr lang="en-US" sz="2400" dirty="0"/>
              <a:t>D3 treats P2, P4, and P5</a:t>
            </a:r>
          </a:p>
        </p:txBody>
      </p:sp>
      <p:graphicFrame>
        <p:nvGraphicFramePr>
          <p:cNvPr id="3" name="Group 284"/>
          <p:cNvGraphicFramePr>
            <a:graphicFrameLocks noGrp="1"/>
          </p:cNvGraphicFramePr>
          <p:nvPr/>
        </p:nvGraphicFramePr>
        <p:xfrm>
          <a:off x="2133600" y="2590800"/>
          <a:ext cx="1889125" cy="3345817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0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PatID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P4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257800" y="3505200"/>
            <a:ext cx="3224794" cy="92333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This is the “associative entity”</a:t>
            </a:r>
          </a:p>
          <a:p>
            <a:r>
              <a:rPr lang="en-US" dirty="0"/>
              <a:t>because it associates one doctor</a:t>
            </a:r>
          </a:p>
          <a:p>
            <a:r>
              <a:rPr lang="en-US" dirty="0"/>
              <a:t>with one patient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4114800" y="38100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/>
              <a:t>Every time you have a M-M relationship…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114800"/>
          </a:xfrm>
        </p:spPr>
        <p:txBody>
          <a:bodyPr/>
          <a:lstStyle/>
          <a:p>
            <a:pPr eaLnBrk="1" hangingPunct="1"/>
            <a:r>
              <a:rPr lang="en-US"/>
              <a:t>You must convert it to show the associative entity between the two original entities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is converted to: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43000" y="2743200"/>
            <a:ext cx="1828800" cy="83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DOCTOR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248400" y="2786063"/>
            <a:ext cx="1828800" cy="83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971800" y="3243263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6019800" y="30908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6019800" y="32432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791200" y="3090863"/>
            <a:ext cx="152400" cy="3048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971800" y="3014663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H="1">
            <a:off x="2971800" y="3243263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2971800" y="26670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Treats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495800" y="3429000"/>
            <a:ext cx="1824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Treated by</a:t>
            </a:r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32004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Rectangle 16"/>
          <p:cNvSpPr>
            <a:spLocks noChangeArrowheads="1"/>
          </p:cNvSpPr>
          <p:nvPr/>
        </p:nvSpPr>
        <p:spPr bwMode="auto">
          <a:xfrm>
            <a:off x="3581400" y="4572000"/>
            <a:ext cx="1676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Rectangle 17"/>
          <p:cNvSpPr>
            <a:spLocks noChangeArrowheads="1"/>
          </p:cNvSpPr>
          <p:nvPr/>
        </p:nvSpPr>
        <p:spPr bwMode="auto">
          <a:xfrm>
            <a:off x="457200" y="4648200"/>
            <a:ext cx="1828800" cy="83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DOCTOR</a:t>
            </a:r>
          </a:p>
        </p:txBody>
      </p:sp>
      <p:sp>
        <p:nvSpPr>
          <p:cNvPr id="19473" name="Rectangle 18"/>
          <p:cNvSpPr>
            <a:spLocks noChangeArrowheads="1"/>
          </p:cNvSpPr>
          <p:nvPr/>
        </p:nvSpPr>
        <p:spPr bwMode="auto">
          <a:xfrm>
            <a:off x="6705600" y="4648200"/>
            <a:ext cx="1828800" cy="838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2286000" y="5105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5" name="AutoShape 20"/>
          <p:cNvSpPr>
            <a:spLocks noChangeArrowheads="1"/>
          </p:cNvSpPr>
          <p:nvPr/>
        </p:nvSpPr>
        <p:spPr bwMode="auto">
          <a:xfrm>
            <a:off x="3733800" y="4572000"/>
            <a:ext cx="1371600" cy="990600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Doctor-</a:t>
            </a:r>
          </a:p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</p:txBody>
      </p:sp>
      <p:sp>
        <p:nvSpPr>
          <p:cNvPr id="19476" name="Line 21"/>
          <p:cNvSpPr>
            <a:spLocks noChangeShapeType="1"/>
          </p:cNvSpPr>
          <p:nvPr/>
        </p:nvSpPr>
        <p:spPr bwMode="auto">
          <a:xfrm>
            <a:off x="5105400" y="51054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7" name="Line 22"/>
          <p:cNvSpPr>
            <a:spLocks noChangeShapeType="1"/>
          </p:cNvSpPr>
          <p:nvPr/>
        </p:nvSpPr>
        <p:spPr bwMode="auto">
          <a:xfrm rot="10800000" flipH="1" flipV="1">
            <a:off x="5257800" y="4953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8" name="Line 23"/>
          <p:cNvSpPr>
            <a:spLocks noChangeShapeType="1"/>
          </p:cNvSpPr>
          <p:nvPr/>
        </p:nvSpPr>
        <p:spPr bwMode="auto">
          <a:xfrm rot="10800000" flipH="1">
            <a:off x="5257800" y="5105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9" name="Oval 24"/>
          <p:cNvSpPr>
            <a:spLocks noChangeArrowheads="1"/>
          </p:cNvSpPr>
          <p:nvPr/>
        </p:nvSpPr>
        <p:spPr bwMode="auto">
          <a:xfrm>
            <a:off x="3200400" y="4953000"/>
            <a:ext cx="152400" cy="3048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19480" name="Line 25"/>
          <p:cNvSpPr>
            <a:spLocks noChangeShapeType="1"/>
          </p:cNvSpPr>
          <p:nvPr/>
        </p:nvSpPr>
        <p:spPr bwMode="auto">
          <a:xfrm flipV="1">
            <a:off x="3429000" y="4953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81" name="Line 26"/>
          <p:cNvSpPr>
            <a:spLocks noChangeShapeType="1"/>
          </p:cNvSpPr>
          <p:nvPr/>
        </p:nvSpPr>
        <p:spPr bwMode="auto">
          <a:xfrm>
            <a:off x="3352800" y="5105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82" name="Line 27"/>
          <p:cNvSpPr>
            <a:spLocks noChangeShapeType="1"/>
          </p:cNvSpPr>
          <p:nvPr/>
        </p:nvSpPr>
        <p:spPr bwMode="auto">
          <a:xfrm>
            <a:off x="55626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3" name="Line 30"/>
          <p:cNvSpPr>
            <a:spLocks noChangeShapeType="1"/>
          </p:cNvSpPr>
          <p:nvPr/>
        </p:nvSpPr>
        <p:spPr bwMode="auto">
          <a:xfrm>
            <a:off x="24384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4" name="Line 31"/>
          <p:cNvSpPr>
            <a:spLocks noChangeShapeType="1"/>
          </p:cNvSpPr>
          <p:nvPr/>
        </p:nvSpPr>
        <p:spPr bwMode="auto">
          <a:xfrm>
            <a:off x="25908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5" name="Line 32"/>
          <p:cNvSpPr>
            <a:spLocks noChangeShapeType="1"/>
          </p:cNvSpPr>
          <p:nvPr/>
        </p:nvSpPr>
        <p:spPr bwMode="auto">
          <a:xfrm>
            <a:off x="63246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6" name="Line 33"/>
          <p:cNvSpPr>
            <a:spLocks noChangeShapeType="1"/>
          </p:cNvSpPr>
          <p:nvPr/>
        </p:nvSpPr>
        <p:spPr bwMode="auto">
          <a:xfrm>
            <a:off x="64770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7" name="Text Box 34"/>
          <p:cNvSpPr txBox="1">
            <a:spLocks noChangeArrowheads="1"/>
          </p:cNvSpPr>
          <p:nvPr/>
        </p:nvSpPr>
        <p:spPr bwMode="auto">
          <a:xfrm>
            <a:off x="2209800" y="44958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Treats</a:t>
            </a:r>
          </a:p>
        </p:txBody>
      </p:sp>
      <p:sp>
        <p:nvSpPr>
          <p:cNvPr id="19488" name="Text Box 35"/>
          <p:cNvSpPr txBox="1">
            <a:spLocks noChangeArrowheads="1"/>
          </p:cNvSpPr>
          <p:nvPr/>
        </p:nvSpPr>
        <p:spPr bwMode="auto">
          <a:xfrm>
            <a:off x="5719763" y="5257800"/>
            <a:ext cx="1824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Treated by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Now represent the attributes:</a:t>
            </a:r>
          </a:p>
        </p:txBody>
      </p:sp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76200" y="2133600"/>
            <a:ext cx="2209800" cy="228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latin typeface="Tahoma" pitchFamily="34" charset="0"/>
              </a:rPr>
              <a:t>DOCTOR</a:t>
            </a:r>
          </a:p>
          <a:p>
            <a:pPr algn="ctr"/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Doc_ID</a:t>
            </a:r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Doc_Name</a:t>
            </a:r>
            <a:endParaRPr lang="en-US" b="1" dirty="0">
              <a:latin typeface="Tahoma" pitchFamily="34" charset="0"/>
            </a:endParaRPr>
          </a:p>
          <a:p>
            <a:pPr algn="ctr"/>
            <a:r>
              <a:rPr lang="en-US" b="1" dirty="0" err="1">
                <a:latin typeface="Tahoma" pitchFamily="34" charset="0"/>
              </a:rPr>
              <a:t>Doc_specialty</a:t>
            </a:r>
            <a:endParaRPr lang="en-US" b="1" dirty="0">
              <a:latin typeface="Tahoma" pitchFamily="34" charset="0"/>
            </a:endParaRPr>
          </a:p>
        </p:txBody>
      </p:sp>
      <p:sp>
        <p:nvSpPr>
          <p:cNvPr id="20484" name="Rectangle 8"/>
          <p:cNvSpPr>
            <a:spLocks noChangeArrowheads="1"/>
          </p:cNvSpPr>
          <p:nvPr/>
        </p:nvSpPr>
        <p:spPr bwMode="auto">
          <a:xfrm>
            <a:off x="6781800" y="1600200"/>
            <a:ext cx="1828800" cy="281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  <a:p>
            <a:pPr algn="ctr"/>
            <a:endParaRPr lang="en-US" b="1">
              <a:latin typeface="Tahoma" pitchFamily="34" charset="0"/>
            </a:endParaRPr>
          </a:p>
          <a:p>
            <a:pPr algn="ctr"/>
            <a:r>
              <a:rPr lang="en-US" b="1">
                <a:latin typeface="Tahoma" pitchFamily="34" charset="0"/>
              </a:rPr>
              <a:t>Pat_ID</a:t>
            </a:r>
          </a:p>
          <a:p>
            <a:pPr algn="ctr"/>
            <a:r>
              <a:rPr lang="en-US" b="1">
                <a:latin typeface="Tahoma" pitchFamily="34" charset="0"/>
              </a:rPr>
              <a:t>Pat_Name</a:t>
            </a:r>
          </a:p>
          <a:p>
            <a:pPr algn="ctr"/>
            <a:r>
              <a:rPr lang="en-US" b="1">
                <a:latin typeface="Tahoma" pitchFamily="34" charset="0"/>
              </a:rPr>
              <a:t>Pat_addr</a:t>
            </a:r>
          </a:p>
          <a:p>
            <a:pPr algn="ctr"/>
            <a:r>
              <a:rPr lang="en-US" b="1">
                <a:latin typeface="Tahoma" pitchFamily="34" charset="0"/>
              </a:rPr>
              <a:t>Pat_age</a:t>
            </a:r>
          </a:p>
        </p:txBody>
      </p:sp>
      <p:sp>
        <p:nvSpPr>
          <p:cNvPr id="20485" name="Rectangle 22"/>
          <p:cNvSpPr>
            <a:spLocks noChangeArrowheads="1"/>
          </p:cNvSpPr>
          <p:nvPr/>
        </p:nvSpPr>
        <p:spPr bwMode="auto">
          <a:xfrm>
            <a:off x="3581400" y="1828800"/>
            <a:ext cx="1676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Line 25"/>
          <p:cNvSpPr>
            <a:spLocks noChangeShapeType="1"/>
          </p:cNvSpPr>
          <p:nvPr/>
        </p:nvSpPr>
        <p:spPr bwMode="auto">
          <a:xfrm>
            <a:off x="2286000" y="2362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87" name="AutoShape 26"/>
          <p:cNvSpPr>
            <a:spLocks noChangeArrowheads="1"/>
          </p:cNvSpPr>
          <p:nvPr/>
        </p:nvSpPr>
        <p:spPr bwMode="auto">
          <a:xfrm>
            <a:off x="3733800" y="1828800"/>
            <a:ext cx="1371600" cy="990600"/>
          </a:xfrm>
          <a:prstGeom prst="diamond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Tahoma" pitchFamily="34" charset="0"/>
              </a:rPr>
              <a:t>Doctor-</a:t>
            </a:r>
          </a:p>
          <a:p>
            <a:pPr algn="ctr"/>
            <a:r>
              <a:rPr lang="en-US" b="1">
                <a:latin typeface="Tahoma" pitchFamily="34" charset="0"/>
              </a:rPr>
              <a:t>Patient</a:t>
            </a:r>
          </a:p>
        </p:txBody>
      </p:sp>
      <p:sp>
        <p:nvSpPr>
          <p:cNvPr id="20488" name="Line 27"/>
          <p:cNvSpPr>
            <a:spLocks noChangeShapeType="1"/>
          </p:cNvSpPr>
          <p:nvPr/>
        </p:nvSpPr>
        <p:spPr bwMode="auto">
          <a:xfrm>
            <a:off x="5105400" y="2362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89" name="Line 28"/>
          <p:cNvSpPr>
            <a:spLocks noChangeShapeType="1"/>
          </p:cNvSpPr>
          <p:nvPr/>
        </p:nvSpPr>
        <p:spPr bwMode="auto">
          <a:xfrm rot="10800000" flipH="1" flipV="1">
            <a:off x="5257800" y="2209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0" name="Line 29"/>
          <p:cNvSpPr>
            <a:spLocks noChangeShapeType="1"/>
          </p:cNvSpPr>
          <p:nvPr/>
        </p:nvSpPr>
        <p:spPr bwMode="auto">
          <a:xfrm rot="10800000" flipH="1">
            <a:off x="5257800" y="23622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1" name="Oval 30"/>
          <p:cNvSpPr>
            <a:spLocks noChangeArrowheads="1"/>
          </p:cNvSpPr>
          <p:nvPr/>
        </p:nvSpPr>
        <p:spPr bwMode="auto">
          <a:xfrm>
            <a:off x="3200400" y="2209800"/>
            <a:ext cx="152400" cy="3048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20492" name="Line 31"/>
          <p:cNvSpPr>
            <a:spLocks noChangeShapeType="1"/>
          </p:cNvSpPr>
          <p:nvPr/>
        </p:nvSpPr>
        <p:spPr bwMode="auto">
          <a:xfrm flipV="1">
            <a:off x="3429000" y="2209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3" name="Line 32"/>
          <p:cNvSpPr>
            <a:spLocks noChangeShapeType="1"/>
          </p:cNvSpPr>
          <p:nvPr/>
        </p:nvSpPr>
        <p:spPr bwMode="auto">
          <a:xfrm>
            <a:off x="3352800" y="23622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494" name="Line 33"/>
          <p:cNvSpPr>
            <a:spLocks noChangeShapeType="1"/>
          </p:cNvSpPr>
          <p:nvPr/>
        </p:nvSpPr>
        <p:spPr bwMode="auto">
          <a:xfrm>
            <a:off x="55626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Line 34"/>
          <p:cNvSpPr>
            <a:spLocks noChangeShapeType="1"/>
          </p:cNvSpPr>
          <p:nvPr/>
        </p:nvSpPr>
        <p:spPr bwMode="auto">
          <a:xfrm>
            <a:off x="24384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Line 35"/>
          <p:cNvSpPr>
            <a:spLocks noChangeShapeType="1"/>
          </p:cNvSpPr>
          <p:nvPr/>
        </p:nvSpPr>
        <p:spPr bwMode="auto">
          <a:xfrm>
            <a:off x="25908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Line 36"/>
          <p:cNvSpPr>
            <a:spLocks noChangeShapeType="1"/>
          </p:cNvSpPr>
          <p:nvPr/>
        </p:nvSpPr>
        <p:spPr bwMode="auto">
          <a:xfrm>
            <a:off x="63246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37"/>
          <p:cNvSpPr>
            <a:spLocks noChangeShapeType="1"/>
          </p:cNvSpPr>
          <p:nvPr/>
        </p:nvSpPr>
        <p:spPr bwMode="auto">
          <a:xfrm>
            <a:off x="64770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Text Box 38"/>
          <p:cNvSpPr txBox="1">
            <a:spLocks noChangeArrowheads="1"/>
          </p:cNvSpPr>
          <p:nvPr/>
        </p:nvSpPr>
        <p:spPr bwMode="auto">
          <a:xfrm>
            <a:off x="2209800" y="17526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</a:rPr>
              <a:t>Treats</a:t>
            </a:r>
          </a:p>
        </p:txBody>
      </p:sp>
      <p:sp>
        <p:nvSpPr>
          <p:cNvPr id="20500" name="Text Box 39"/>
          <p:cNvSpPr txBox="1">
            <a:spLocks noChangeArrowheads="1"/>
          </p:cNvSpPr>
          <p:nvPr/>
        </p:nvSpPr>
        <p:spPr bwMode="auto">
          <a:xfrm>
            <a:off x="5414962" y="2590800"/>
            <a:ext cx="1824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Tahoma" pitchFamily="34" charset="0"/>
              </a:rPr>
              <a:t>Treated by</a:t>
            </a:r>
          </a:p>
        </p:txBody>
      </p:sp>
      <p:sp>
        <p:nvSpPr>
          <p:cNvPr id="20501" name="Line 40"/>
          <p:cNvSpPr>
            <a:spLocks noChangeShapeType="1"/>
          </p:cNvSpPr>
          <p:nvPr/>
        </p:nvSpPr>
        <p:spPr bwMode="auto">
          <a:xfrm>
            <a:off x="0" y="27432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Line 41"/>
          <p:cNvSpPr>
            <a:spLocks noChangeShapeType="1"/>
          </p:cNvSpPr>
          <p:nvPr/>
        </p:nvSpPr>
        <p:spPr bwMode="auto">
          <a:xfrm>
            <a:off x="6781800" y="2286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749</Words>
  <Application>Microsoft Office PowerPoint</Application>
  <PresentationFormat>On-screen Show (4:3)</PresentationFormat>
  <Paragraphs>233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Tahoma</vt:lpstr>
      <vt:lpstr>Times New Roman</vt:lpstr>
      <vt:lpstr>Wingdings</vt:lpstr>
      <vt:lpstr>Office Theme</vt:lpstr>
      <vt:lpstr>How to handle</vt:lpstr>
      <vt:lpstr>PowerPoint Presentation</vt:lpstr>
      <vt:lpstr>Draw the E-R Diagram that best represents this application:</vt:lpstr>
      <vt:lpstr>Underline the nouns—these may be entities in the ERD</vt:lpstr>
      <vt:lpstr>The relationship is many-to-many (M-M):</vt:lpstr>
      <vt:lpstr>PowerPoint Presentation</vt:lpstr>
      <vt:lpstr>PowerPoint Presentation</vt:lpstr>
      <vt:lpstr>Every time you have a M-M relationship…</vt:lpstr>
      <vt:lpstr>Now represent the attributes:</vt:lpstr>
      <vt:lpstr>PowerPoint Presentation</vt:lpstr>
      <vt:lpstr>Schema (type into Word) </vt:lpstr>
      <vt:lpstr>Another example:</vt:lpstr>
      <vt:lpstr>One-to-one relationship </vt:lpstr>
      <vt:lpstr>  </vt:lpstr>
    </vt:vector>
  </TitlesOfParts>
  <Company>NSU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Lissa Pollacia</dc:creator>
  <cp:lastModifiedBy>Lissa Pollacia</cp:lastModifiedBy>
  <cp:revision>12</cp:revision>
  <dcterms:created xsi:type="dcterms:W3CDTF">2008-07-07T14:07:24Z</dcterms:created>
  <dcterms:modified xsi:type="dcterms:W3CDTF">2023-02-06T19:31:23Z</dcterms:modified>
</cp:coreProperties>
</file>